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Courier Prime" charset="1" panose="00000509000000000000"/>
      <p:regular r:id="rId12"/>
    </p:embeddedFont>
    <p:embeddedFont>
      <p:font typeface="Courier Prime Bold" charset="1" panose="00000809000000000000"/>
      <p:regular r:id="rId13"/>
    </p:embeddedFont>
    <p:embeddedFont>
      <p:font typeface="Courier Prime Italics" charset="1" panose="00000509000000000000"/>
      <p:regular r:id="rId14"/>
    </p:embeddedFont>
    <p:embeddedFont>
      <p:font typeface="Courier Prime Bold Italics" charset="1" panose="00000809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Roboto Mono" charset="1" panose="00000000000000000000"/>
      <p:regular r:id="rId22"/>
    </p:embeddedFont>
    <p:embeddedFont>
      <p:font typeface="Roboto Mono Bold" charset="1" panose="00000000000000000000"/>
      <p:regular r:id="rId23"/>
    </p:embeddedFont>
    <p:embeddedFont>
      <p:font typeface="Roboto Mono Italics" charset="1" panose="00000000000000000000"/>
      <p:regular r:id="rId24"/>
    </p:embeddedFont>
    <p:embeddedFont>
      <p:font typeface="Roboto Mono Bold Italics" charset="1" panose="00000000000000000000"/>
      <p:regular r:id="rId25"/>
    </p:embeddedFont>
    <p:embeddedFont>
      <p:font typeface="Roboto Mono Thin" charset="1" panose="00000000000000000000"/>
      <p:regular r:id="rId26"/>
    </p:embeddedFont>
    <p:embeddedFont>
      <p:font typeface="Roboto Mono Thin Italics" charset="1" panose="00000000000000000000"/>
      <p:regular r:id="rId27"/>
    </p:embeddedFont>
    <p:embeddedFont>
      <p:font typeface="Roboto Mono Light" charset="1" panose="00000000000000000000"/>
      <p:regular r:id="rId28"/>
    </p:embeddedFont>
    <p:embeddedFont>
      <p:font typeface="Roboto Mono Light Italics" charset="1" panose="00000000000000000000"/>
      <p:regular r:id="rId29"/>
    </p:embeddedFont>
    <p:embeddedFont>
      <p:font typeface="Roboto Mono Medium" charset="1" panose="00000000000000000000"/>
      <p:regular r:id="rId30"/>
    </p:embeddedFont>
    <p:embeddedFont>
      <p:font typeface="Roboto Mono Medium Italics" charset="1" panose="00000000000000000000"/>
      <p:regular r:id="rId31"/>
    </p:embeddedFont>
    <p:embeddedFont>
      <p:font typeface="Nunito Sans Expanded" charset="1" panose="00000000000000000000"/>
      <p:regular r:id="rId32"/>
    </p:embeddedFont>
    <p:embeddedFont>
      <p:font typeface="Nunito Sans Expanded Bold" charset="1" panose="00000000000000000000"/>
      <p:regular r:id="rId33"/>
    </p:embeddedFont>
    <p:embeddedFont>
      <p:font typeface="Nunito Sans Expanded Italics" charset="1" panose="00000000000000000000"/>
      <p:regular r:id="rId34"/>
    </p:embeddedFont>
    <p:embeddedFont>
      <p:font typeface="Nunito Sans Expanded Bold Italics" charset="1" panose="00000000000000000000"/>
      <p:regular r:id="rId35"/>
    </p:embeddedFont>
    <p:embeddedFont>
      <p:font typeface="Nunito Sans Expanded Extra-Light" charset="1" panose="00000000000000000000"/>
      <p:regular r:id="rId36"/>
    </p:embeddedFont>
    <p:embeddedFont>
      <p:font typeface="Nunito Sans Expanded Extra-Light Italics" charset="1" panose="00000000000000000000"/>
      <p:regular r:id="rId37"/>
    </p:embeddedFont>
    <p:embeddedFont>
      <p:font typeface="Nunito Sans Expanded Light" charset="1" panose="00000000000000000000"/>
      <p:regular r:id="rId38"/>
    </p:embeddedFont>
    <p:embeddedFont>
      <p:font typeface="Nunito Sans Expanded Light Italics" charset="1" panose="00000000000000000000"/>
      <p:regular r:id="rId39"/>
    </p:embeddedFont>
    <p:embeddedFont>
      <p:font typeface="Nunito Sans Expanded Medium" charset="1" panose="00000000000000000000"/>
      <p:regular r:id="rId40"/>
    </p:embeddedFont>
    <p:embeddedFont>
      <p:font typeface="Nunito Sans Expanded Medium Italics" charset="1" panose="00000000000000000000"/>
      <p:regular r:id="rId41"/>
    </p:embeddedFont>
    <p:embeddedFont>
      <p:font typeface="Nunito Sans Expanded Semi-Bold" charset="1" panose="00000000000000000000"/>
      <p:regular r:id="rId42"/>
    </p:embeddedFont>
    <p:embeddedFont>
      <p:font typeface="Nunito Sans Expanded Semi-Bold Italics" charset="1" panose="00000000000000000000"/>
      <p:regular r:id="rId43"/>
    </p:embeddedFont>
    <p:embeddedFont>
      <p:font typeface="Nunito Sans Expanded Ultra-Bold" charset="1" panose="00000000000000000000"/>
      <p:regular r:id="rId44"/>
    </p:embeddedFont>
    <p:embeddedFont>
      <p:font typeface="Nunito Sans Expanded Ultra-Bold Italics" charset="1" panose="00000000000000000000"/>
      <p:regular r:id="rId45"/>
    </p:embeddedFont>
    <p:embeddedFont>
      <p:font typeface="Nunito Sans Expanded Heavy" charset="1" panose="00000000000000000000"/>
      <p:regular r:id="rId46"/>
    </p:embeddedFont>
    <p:embeddedFont>
      <p:font typeface="Nunito Sans Expanded Heavy Italics" charset="1" panose="000000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61" Target="slides/slide14.xml" Type="http://schemas.openxmlformats.org/officeDocument/2006/relationships/slide"/><Relationship Id="rId62" Target="slides/slide1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358180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8440" y="9130637"/>
            <a:ext cx="2482996" cy="257586"/>
            <a:chOff x="0" y="0"/>
            <a:chExt cx="3310662" cy="3434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968720" y="0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507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575306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65121" y="0"/>
            <a:ext cx="1557758" cy="1331175"/>
          </a:xfrm>
          <a:custGeom>
            <a:avLst/>
            <a:gdLst/>
            <a:ahLst/>
            <a:cxnLst/>
            <a:rect r="r" b="b" t="t" l="l"/>
            <a:pathLst>
              <a:path h="1331175" w="1557758">
                <a:moveTo>
                  <a:pt x="0" y="0"/>
                </a:moveTo>
                <a:lnTo>
                  <a:pt x="1557758" y="0"/>
                </a:lnTo>
                <a:lnTo>
                  <a:pt x="1557758" y="1331175"/>
                </a:lnTo>
                <a:lnTo>
                  <a:pt x="0" y="1331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921493">
            <a:off x="13223268" y="4412003"/>
            <a:ext cx="3904425" cy="1520262"/>
            <a:chOff x="0" y="0"/>
            <a:chExt cx="5205900" cy="2027016"/>
          </a:xfrm>
        </p:grpSpPr>
        <p:sp>
          <p:nvSpPr>
            <p:cNvPr name="Freeform 12" id="12"/>
            <p:cNvSpPr/>
            <p:nvPr/>
          </p:nvSpPr>
          <p:spPr>
            <a:xfrm flipH="false" flipV="false" rot="-646737">
              <a:off x="57404" y="466417"/>
              <a:ext cx="5091093" cy="1094183"/>
            </a:xfrm>
            <a:custGeom>
              <a:avLst/>
              <a:gdLst/>
              <a:ahLst/>
              <a:cxnLst/>
              <a:rect r="r" b="b" t="t" l="l"/>
              <a:pathLst>
                <a:path h="1094183" w="509109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4367" t="-175930" r="-8781" b="-423912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-646737">
              <a:off x="895063" y="659994"/>
              <a:ext cx="3402541" cy="631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2770" spc="407">
                  <a:solidFill>
                    <a:srgbClr val="FFFFFF"/>
                  </a:solidFill>
                  <a:latin typeface="Courier Prime"/>
                </a:rPr>
                <a:t>REPORT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209402" y="5651558"/>
            <a:ext cx="9869196" cy="7213485"/>
          </a:xfrm>
          <a:custGeom>
            <a:avLst/>
            <a:gdLst/>
            <a:ahLst/>
            <a:cxnLst/>
            <a:rect r="r" b="b" t="t" l="l"/>
            <a:pathLst>
              <a:path h="7213485" w="9869196">
                <a:moveTo>
                  <a:pt x="0" y="0"/>
                </a:moveTo>
                <a:lnTo>
                  <a:pt x="9869196" y="0"/>
                </a:lnTo>
                <a:lnTo>
                  <a:pt x="9869196" y="7213484"/>
                </a:lnTo>
                <a:lnTo>
                  <a:pt x="0" y="72134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00833" y="672347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358180" y="1878413"/>
            <a:ext cx="13571640" cy="202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2"/>
              </a:lnSpc>
            </a:pPr>
            <a:r>
              <a:rPr lang="en-US" sz="15210">
                <a:solidFill>
                  <a:srgbClr val="211F1C"/>
                </a:solidFill>
                <a:latin typeface="Anton"/>
              </a:rPr>
              <a:t>CUISINE COMPASS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41707" y="4098350"/>
            <a:ext cx="11404585" cy="1073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ourier Prime"/>
              </a:rPr>
              <a:t>A restaurant recommendation system using sentiment analysis of user reviews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9017" y="5850821"/>
            <a:ext cx="5752633" cy="169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43"/>
              </a:lnSpc>
              <a:spcBef>
                <a:spcPct val="0"/>
              </a:spcBef>
            </a:pPr>
            <a:r>
              <a:rPr lang="en-US" sz="1866" spc="274" strike="noStrike" u="none">
                <a:solidFill>
                  <a:srgbClr val="000000"/>
                </a:solidFill>
                <a:latin typeface="Roboto Mono Bold"/>
              </a:rPr>
              <a:t>LOHITH SRIKANTH PENTAPALLI</a:t>
            </a:r>
          </a:p>
          <a:p>
            <a:pPr algn="l" marL="0" indent="0" lvl="0">
              <a:lnSpc>
                <a:spcPts val="2743"/>
              </a:lnSpc>
              <a:spcBef>
                <a:spcPct val="0"/>
              </a:spcBef>
            </a:pPr>
            <a:r>
              <a:rPr lang="en-US" sz="1866" spc="274" strike="noStrike" u="none">
                <a:solidFill>
                  <a:srgbClr val="000000"/>
                </a:solidFill>
                <a:latin typeface="Roboto Mono Bold"/>
              </a:rPr>
              <a:t>RITIKA RADHAKRISHNAN</a:t>
            </a:r>
          </a:p>
          <a:p>
            <a:pPr algn="l" marL="0" indent="0" lvl="0">
              <a:lnSpc>
                <a:spcPts val="2743"/>
              </a:lnSpc>
              <a:spcBef>
                <a:spcPct val="0"/>
              </a:spcBef>
            </a:pPr>
            <a:r>
              <a:rPr lang="en-US" sz="1866" spc="274" strike="noStrike" u="none">
                <a:solidFill>
                  <a:srgbClr val="000000"/>
                </a:solidFill>
                <a:latin typeface="Roboto Mono Bold"/>
              </a:rPr>
              <a:t>LISHEL AQUINAS</a:t>
            </a:r>
          </a:p>
          <a:p>
            <a:pPr algn="l" marL="0" indent="0" lvl="0">
              <a:lnSpc>
                <a:spcPts val="2743"/>
              </a:lnSpc>
              <a:spcBef>
                <a:spcPct val="0"/>
              </a:spcBef>
            </a:pPr>
            <a:r>
              <a:rPr lang="en-US" sz="1866" spc="274" strike="noStrike" u="none">
                <a:solidFill>
                  <a:srgbClr val="000000"/>
                </a:solidFill>
                <a:latin typeface="Roboto Mono Bold"/>
              </a:rPr>
              <a:t>DAYASAAGAR</a:t>
            </a:r>
          </a:p>
          <a:p>
            <a:pPr algn="l" marL="0" indent="0" lvl="0">
              <a:lnSpc>
                <a:spcPts val="2743"/>
              </a:lnSpc>
              <a:spcBef>
                <a:spcPct val="0"/>
              </a:spcBef>
            </a:pPr>
            <a:r>
              <a:rPr lang="en-US" sz="1866" spc="274" strike="noStrike" u="none">
                <a:solidFill>
                  <a:srgbClr val="000000"/>
                </a:solidFill>
                <a:latin typeface="Roboto Mono Bold"/>
              </a:rPr>
              <a:t>RELINA VAS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6815" y="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4165" y="541687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SENTIMENT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7175" y="2232160"/>
            <a:ext cx="17658507" cy="7166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5875" indent="-272938" lvl="1">
              <a:lnSpc>
                <a:spcPts val="3539"/>
              </a:lnSpc>
              <a:buFont typeface="Arial"/>
              <a:buChar char="•"/>
            </a:pPr>
            <a:r>
              <a:rPr lang="en-US" sz="2528">
                <a:solidFill>
                  <a:srgbClr val="000000"/>
                </a:solidFill>
                <a:latin typeface="Courier Prime"/>
              </a:rPr>
              <a:t>Tr</a:t>
            </a:r>
            <a:r>
              <a:rPr lang="en-US" sz="2528" strike="noStrike" u="none">
                <a:solidFill>
                  <a:srgbClr val="000000"/>
                </a:solidFill>
                <a:latin typeface="Courier Prime"/>
              </a:rPr>
              <a:t>ansformers: Leverage advanced pre-trained models like BERT that capture the context and nuances of textual data in reviews which led to superior sentiment classification accuracy</a:t>
            </a:r>
          </a:p>
          <a:p>
            <a:pPr algn="just">
              <a:lnSpc>
                <a:spcPts val="3539"/>
              </a:lnSpc>
            </a:pPr>
          </a:p>
          <a:p>
            <a:pPr algn="just" marL="545875" indent="-272938" lvl="1">
              <a:lnSpc>
                <a:spcPts val="3539"/>
              </a:lnSpc>
              <a:buFont typeface="Arial"/>
              <a:buChar char="•"/>
            </a:pPr>
            <a:r>
              <a:rPr lang="en-US" sz="2528" strike="noStrike" u="none">
                <a:solidFill>
                  <a:srgbClr val="000000"/>
                </a:solidFill>
                <a:latin typeface="Courier Prime"/>
              </a:rPr>
              <a:t>Logistic Regression: Straightforward and computationally efficient way to model the probabilities of different sentiment classes based on TF-IDF features</a:t>
            </a:r>
          </a:p>
          <a:p>
            <a:pPr algn="just">
              <a:lnSpc>
                <a:spcPts val="3539"/>
              </a:lnSpc>
            </a:pPr>
          </a:p>
          <a:p>
            <a:pPr algn="just" marL="545875" indent="-272938" lvl="1">
              <a:lnSpc>
                <a:spcPts val="3539"/>
              </a:lnSpc>
              <a:buFont typeface="Arial"/>
              <a:buChar char="•"/>
            </a:pPr>
            <a:r>
              <a:rPr lang="en-US" sz="2528" strike="noStrike" u="none">
                <a:solidFill>
                  <a:srgbClr val="000000"/>
                </a:solidFill>
                <a:latin typeface="Courier Prime"/>
              </a:rPr>
              <a:t>Random Forest: Handle the high dimensionality and sparse nature of TF-IDF vectors from review texts, robustness against overfitting through its ensemble approach</a:t>
            </a:r>
          </a:p>
          <a:p>
            <a:pPr algn="just">
              <a:lnSpc>
                <a:spcPts val="3539"/>
              </a:lnSpc>
            </a:pPr>
            <a:r>
              <a:rPr lang="en-US" sz="2528" strike="noStrike" u="none">
                <a:solidFill>
                  <a:srgbClr val="000000"/>
                </a:solidFill>
                <a:latin typeface="Courier Prime"/>
              </a:rPr>
              <a:t> </a:t>
            </a:r>
          </a:p>
          <a:p>
            <a:pPr algn="just" marL="545875" indent="-272938" lvl="1">
              <a:lnSpc>
                <a:spcPts val="3539"/>
              </a:lnSpc>
              <a:buFont typeface="Arial"/>
              <a:buChar char="•"/>
            </a:pPr>
            <a:r>
              <a:rPr lang="en-US" sz="2528" strike="noStrike" u="none">
                <a:solidFill>
                  <a:srgbClr val="000000"/>
                </a:solidFill>
                <a:latin typeface="Courier Prime"/>
              </a:rPr>
              <a:t>Neural Networks: Ability to learn complex patterns through layers and non-linear transformations, utilize dropout and batch normalization to enhance generalization</a:t>
            </a:r>
          </a:p>
          <a:p>
            <a:pPr algn="just">
              <a:lnSpc>
                <a:spcPts val="3539"/>
              </a:lnSpc>
            </a:pPr>
          </a:p>
          <a:p>
            <a:pPr algn="just" marL="545875" indent="-272938" lvl="1">
              <a:lnSpc>
                <a:spcPts val="3539"/>
              </a:lnSpc>
              <a:buFont typeface="Arial"/>
              <a:buChar char="•"/>
            </a:pPr>
            <a:r>
              <a:rPr lang="en-US" sz="2528" strike="noStrike" u="none">
                <a:solidFill>
                  <a:srgbClr val="000000"/>
                </a:solidFill>
                <a:latin typeface="Courier Prime"/>
              </a:rPr>
              <a:t>SVM (Support Vector Machine): Focus on constructing hyperplanes in a transformed feature space to separate different sentiment classes</a:t>
            </a:r>
          </a:p>
          <a:p>
            <a:pPr algn="just">
              <a:lnSpc>
                <a:spcPts val="353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8442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39759" y="2499343"/>
            <a:ext cx="8636268" cy="6888881"/>
            <a:chOff x="0" y="0"/>
            <a:chExt cx="2754896" cy="21974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54896" cy="2197494"/>
            </a:xfrm>
            <a:custGeom>
              <a:avLst/>
              <a:gdLst/>
              <a:ahLst/>
              <a:cxnLst/>
              <a:rect r="r" b="b" t="t" l="l"/>
              <a:pathLst>
                <a:path h="2197494" w="2754896">
                  <a:moveTo>
                    <a:pt x="32272" y="0"/>
                  </a:moveTo>
                  <a:lnTo>
                    <a:pt x="2722624" y="0"/>
                  </a:lnTo>
                  <a:cubicBezTo>
                    <a:pt x="2740447" y="0"/>
                    <a:pt x="2754896" y="14449"/>
                    <a:pt x="2754896" y="32272"/>
                  </a:cubicBezTo>
                  <a:lnTo>
                    <a:pt x="2754896" y="2165222"/>
                  </a:lnTo>
                  <a:cubicBezTo>
                    <a:pt x="2754896" y="2173781"/>
                    <a:pt x="2751496" y="2181990"/>
                    <a:pt x="2745444" y="2188042"/>
                  </a:cubicBezTo>
                  <a:cubicBezTo>
                    <a:pt x="2739392" y="2194094"/>
                    <a:pt x="2731183" y="2197494"/>
                    <a:pt x="2722624" y="2197494"/>
                  </a:cubicBezTo>
                  <a:lnTo>
                    <a:pt x="32272" y="2197494"/>
                  </a:lnTo>
                  <a:cubicBezTo>
                    <a:pt x="14449" y="2197494"/>
                    <a:pt x="0" y="2183046"/>
                    <a:pt x="0" y="2165222"/>
                  </a:cubicBezTo>
                  <a:lnTo>
                    <a:pt x="0" y="32272"/>
                  </a:lnTo>
                  <a:cubicBezTo>
                    <a:pt x="0" y="23713"/>
                    <a:pt x="3400" y="15504"/>
                    <a:pt x="9452" y="9452"/>
                  </a:cubicBezTo>
                  <a:cubicBezTo>
                    <a:pt x="15504" y="3400"/>
                    <a:pt x="23713" y="0"/>
                    <a:pt x="32272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54896" cy="2235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9625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01577" y="541687"/>
            <a:ext cx="4938387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RESULTS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31709" y="2499343"/>
            <a:ext cx="8636268" cy="6888881"/>
            <a:chOff x="0" y="0"/>
            <a:chExt cx="2754896" cy="21974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54896" cy="2197494"/>
            </a:xfrm>
            <a:custGeom>
              <a:avLst/>
              <a:gdLst/>
              <a:ahLst/>
              <a:cxnLst/>
              <a:rect r="r" b="b" t="t" l="l"/>
              <a:pathLst>
                <a:path h="2197494" w="2754896">
                  <a:moveTo>
                    <a:pt x="32272" y="0"/>
                  </a:moveTo>
                  <a:lnTo>
                    <a:pt x="2722624" y="0"/>
                  </a:lnTo>
                  <a:cubicBezTo>
                    <a:pt x="2740447" y="0"/>
                    <a:pt x="2754896" y="14449"/>
                    <a:pt x="2754896" y="32272"/>
                  </a:cubicBezTo>
                  <a:lnTo>
                    <a:pt x="2754896" y="2165222"/>
                  </a:lnTo>
                  <a:cubicBezTo>
                    <a:pt x="2754896" y="2173781"/>
                    <a:pt x="2751496" y="2181990"/>
                    <a:pt x="2745444" y="2188042"/>
                  </a:cubicBezTo>
                  <a:cubicBezTo>
                    <a:pt x="2739392" y="2194094"/>
                    <a:pt x="2731183" y="2197494"/>
                    <a:pt x="2722624" y="2197494"/>
                  </a:cubicBezTo>
                  <a:lnTo>
                    <a:pt x="32272" y="2197494"/>
                  </a:lnTo>
                  <a:cubicBezTo>
                    <a:pt x="14449" y="2197494"/>
                    <a:pt x="0" y="2183046"/>
                    <a:pt x="0" y="2165222"/>
                  </a:cubicBezTo>
                  <a:lnTo>
                    <a:pt x="0" y="32272"/>
                  </a:lnTo>
                  <a:cubicBezTo>
                    <a:pt x="0" y="23713"/>
                    <a:pt x="3400" y="15504"/>
                    <a:pt x="9452" y="9452"/>
                  </a:cubicBezTo>
                  <a:cubicBezTo>
                    <a:pt x="15504" y="3400"/>
                    <a:pt x="23713" y="0"/>
                    <a:pt x="32272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54896" cy="2235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75309" y="2820783"/>
            <a:ext cx="9589409" cy="660252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58219" y="2821296"/>
            <a:ext cx="9583249" cy="660149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28941" y="8567039"/>
            <a:ext cx="7986041" cy="39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4"/>
              </a:lnSpc>
              <a:spcBef>
                <a:spcPct val="0"/>
              </a:spcBef>
            </a:pPr>
            <a:r>
              <a:rPr lang="en-US" sz="2200" spc="323" strike="noStrike" u="none">
                <a:solidFill>
                  <a:srgbClr val="000000"/>
                </a:solidFill>
                <a:latin typeface="Roboto Mono Medium"/>
              </a:rPr>
              <a:t>F1 SCORE BY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31709" y="8567039"/>
            <a:ext cx="8636268" cy="39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4"/>
              </a:lnSpc>
              <a:spcBef>
                <a:spcPct val="0"/>
              </a:spcBef>
            </a:pPr>
            <a:r>
              <a:rPr lang="en-US" sz="2200" spc="323" strike="noStrike" u="none">
                <a:solidFill>
                  <a:srgbClr val="000000"/>
                </a:solidFill>
                <a:latin typeface="Roboto Mono Medium"/>
              </a:rPr>
              <a:t>ACCURACY BY 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0836" y="4327389"/>
            <a:ext cx="421481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0.89</a:t>
            </a:r>
          </a:p>
        </p:txBody>
      </p:sp>
      <p:sp>
        <p:nvSpPr>
          <p:cNvPr name="TextBox 18" id="18"/>
          <p:cNvSpPr txBox="true"/>
          <p:nvPr/>
        </p:nvSpPr>
        <p:spPr>
          <a:xfrm rot="60000">
            <a:off x="6200390" y="4746490"/>
            <a:ext cx="421481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0.84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21962" y="5169159"/>
            <a:ext cx="393129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0.74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73558" y="4746488"/>
            <a:ext cx="411510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0.85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20050" y="4708388"/>
            <a:ext cx="411510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0.85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32950" y="4327389"/>
            <a:ext cx="421481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0.89</a:t>
            </a:r>
          </a:p>
        </p:txBody>
      </p:sp>
      <p:sp>
        <p:nvSpPr>
          <p:cNvPr name="TextBox 23" id="23"/>
          <p:cNvSpPr txBox="true"/>
          <p:nvPr/>
        </p:nvSpPr>
        <p:spPr>
          <a:xfrm rot="60000">
            <a:off x="13650092" y="4936989"/>
            <a:ext cx="411510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0.85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41982" y="4708388"/>
            <a:ext cx="421481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0.86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75002" y="4708388"/>
            <a:ext cx="421481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0.86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268117" y="4708388"/>
            <a:ext cx="421481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0.86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6815" y="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4165" y="541687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RECOMMENDATION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5798" y="2332086"/>
            <a:ext cx="16456405" cy="671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The SentimentIntensityAnalyzer from the NLTK Vader module offers a straightforward approach to sentiment analysis in text data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This tool evaluates the intensity of positive, negative, and neutral sentiments, along with an overall compound sentiment score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By assigning polarity scores to individual tokens (words or phrases), it aggregates them to generate an overall sentiment score ranging from -1 to +1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Its versatility allows it to handle informal text found in social media, including slang, emojis, and context-specific expressions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The SentimentIntensityAnalyzer is invaluable for applications such as social media monitoring, customer feedback analysis, and opinion mining</a:t>
            </a:r>
          </a:p>
          <a:p>
            <a:pPr algn="just">
              <a:lnSpc>
                <a:spcPts val="3573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6815" y="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5798" y="2159730"/>
            <a:ext cx="16456405" cy="850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Food Recommendations: Using Named Entity Recognition (NER), curated recommendations for must-try dishes derived from positive reviews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User engagement: Catering to individual tastes and preferences, fostering culinary discovery and enjoyment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Location-Based Recommendations: Recommend nearby dining establishments tailored to their unique preferences and interests using user location data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User Interface: Using Streamlit, an open-source Python library 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Display the output that includes the top restaurants in the given location along with some must try dishes from those restaurants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User drop down in the UI will have recommendations that have all restaurants from highest rating to the lowest, must try recommendation in each restaurant, and top 5 reviews for every restaurant </a:t>
            </a:r>
          </a:p>
          <a:p>
            <a:pPr algn="just">
              <a:lnSpc>
                <a:spcPts val="3573"/>
              </a:lnSpc>
            </a:pPr>
          </a:p>
          <a:p>
            <a:pPr algn="just">
              <a:lnSpc>
                <a:spcPts val="357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144165" y="541687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RESULTS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6815" y="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4165" y="541687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FUTURE SCOPE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5798" y="2209435"/>
            <a:ext cx="16456405" cy="671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Dynamically adjust restaurant suggestions based on the time of day and user preferences, </a:t>
            </a:r>
            <a:r>
              <a:rPr lang="en-US" sz="2552">
                <a:solidFill>
                  <a:srgbClr val="000000"/>
                </a:solidFill>
                <a:latin typeface="Courier Prime"/>
              </a:rPr>
              <a:t>E.g. brunch during weekends and fine dining options for dinner on weekdays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Highly personalized suggestions with integration of user-specific data, such as dietary preferences, past dining experiences, or favorite cuisines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Real-time feedback mechanism to continuously refine and improve its recommendations</a:t>
            </a:r>
          </a:p>
          <a:p>
            <a:pPr algn="just">
              <a:lnSpc>
                <a:spcPts val="3573"/>
              </a:lnSpc>
            </a:pPr>
          </a:p>
          <a:p>
            <a:pPr algn="just" marL="551130" indent="-275565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Courier Prime"/>
              </a:rPr>
              <a:t>Make recommendations relevant and personalized over time</a:t>
            </a:r>
          </a:p>
          <a:p>
            <a:pPr algn="just">
              <a:lnSpc>
                <a:spcPts val="3573"/>
              </a:lnSpc>
            </a:pPr>
          </a:p>
          <a:p>
            <a:pPr algn="just">
              <a:lnSpc>
                <a:spcPts val="3573"/>
              </a:lnSpc>
            </a:pPr>
          </a:p>
          <a:p>
            <a:pPr algn="just">
              <a:lnSpc>
                <a:spcPts val="3573"/>
              </a:lnSpc>
            </a:pPr>
          </a:p>
          <a:p>
            <a:pPr algn="just">
              <a:lnSpc>
                <a:spcPts val="3573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19790" y="4109190"/>
            <a:ext cx="11248419" cy="156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48"/>
              </a:lnSpc>
              <a:spcBef>
                <a:spcPct val="0"/>
              </a:spcBef>
            </a:pPr>
            <a:r>
              <a:rPr lang="en-US" sz="11632" strike="noStrike" u="none">
                <a:solidFill>
                  <a:srgbClr val="211F1C"/>
                </a:solidFill>
                <a:latin typeface="Anton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282303" y="2236423"/>
            <a:ext cx="1723393" cy="1472718"/>
          </a:xfrm>
          <a:custGeom>
            <a:avLst/>
            <a:gdLst/>
            <a:ahLst/>
            <a:cxnLst/>
            <a:rect r="r" b="b" t="t" l="l"/>
            <a:pathLst>
              <a:path h="1472718" w="1723393">
                <a:moveTo>
                  <a:pt x="0" y="0"/>
                </a:moveTo>
                <a:lnTo>
                  <a:pt x="1723394" y="0"/>
                </a:lnTo>
                <a:lnTo>
                  <a:pt x="1723394" y="1472717"/>
                </a:lnTo>
                <a:lnTo>
                  <a:pt x="0" y="1472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08440" y="9130637"/>
            <a:ext cx="2482996" cy="257586"/>
            <a:chOff x="0" y="0"/>
            <a:chExt cx="3310662" cy="3434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968720" y="0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07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358180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75306" y="4608658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61802" y="5803958"/>
            <a:ext cx="9869196" cy="7213485"/>
          </a:xfrm>
          <a:custGeom>
            <a:avLst/>
            <a:gdLst/>
            <a:ahLst/>
            <a:cxnLst/>
            <a:rect r="r" b="b" t="t" l="l"/>
            <a:pathLst>
              <a:path h="7213485" w="9869196">
                <a:moveTo>
                  <a:pt x="0" y="0"/>
                </a:moveTo>
                <a:lnTo>
                  <a:pt x="9869196" y="0"/>
                </a:lnTo>
                <a:lnTo>
                  <a:pt x="9869196" y="7213484"/>
                </a:lnTo>
                <a:lnTo>
                  <a:pt x="0" y="7213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86600" y="662123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1045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991530" y="2077921"/>
            <a:ext cx="6667500" cy="874356"/>
            <a:chOff x="0" y="0"/>
            <a:chExt cx="2126876" cy="278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OVERVIEW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8210" y="2077921"/>
            <a:ext cx="897095" cy="874356"/>
            <a:chOff x="0" y="0"/>
            <a:chExt cx="286166" cy="2789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91530" y="3257076"/>
            <a:ext cx="6667500" cy="874356"/>
            <a:chOff x="0" y="0"/>
            <a:chExt cx="2126876" cy="2789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FLOWCHART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8685" y="3231268"/>
            <a:ext cx="897095" cy="874356"/>
            <a:chOff x="0" y="0"/>
            <a:chExt cx="286166" cy="2789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91530" y="4476276"/>
            <a:ext cx="6667500" cy="874356"/>
            <a:chOff x="0" y="0"/>
            <a:chExt cx="2126876" cy="2789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DATA ANALYSIS AND VISUALIZATION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9625" y="4476276"/>
            <a:ext cx="897095" cy="874356"/>
            <a:chOff x="0" y="0"/>
            <a:chExt cx="286166" cy="2789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91530" y="5693532"/>
            <a:ext cx="6667500" cy="874356"/>
            <a:chOff x="0" y="0"/>
            <a:chExt cx="2126876" cy="2789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SENTIMENT ANALYSIS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18210" y="5655432"/>
            <a:ext cx="897095" cy="874356"/>
            <a:chOff x="0" y="0"/>
            <a:chExt cx="286166" cy="2789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4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09625" y="649312"/>
            <a:ext cx="11890034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TABLE OF CONTENTS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3234981" y="9130637"/>
            <a:ext cx="256456" cy="256456"/>
          </a:xfrm>
          <a:custGeom>
            <a:avLst/>
            <a:gdLst/>
            <a:ahLst/>
            <a:cxnLst/>
            <a:rect r="r" b="b" t="t" l="l"/>
            <a:pathLst>
              <a:path h="256456" w="256456">
                <a:moveTo>
                  <a:pt x="0" y="0"/>
                </a:moveTo>
                <a:lnTo>
                  <a:pt x="256456" y="0"/>
                </a:lnTo>
                <a:lnTo>
                  <a:pt x="256456" y="256456"/>
                </a:lnTo>
                <a:lnTo>
                  <a:pt x="0" y="256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08440" y="9131767"/>
            <a:ext cx="256456" cy="256456"/>
          </a:xfrm>
          <a:custGeom>
            <a:avLst/>
            <a:gdLst/>
            <a:ahLst/>
            <a:cxnLst/>
            <a:rect r="r" b="b" t="t" l="l"/>
            <a:pathLst>
              <a:path h="256456" w="256456">
                <a:moveTo>
                  <a:pt x="0" y="0"/>
                </a:moveTo>
                <a:lnTo>
                  <a:pt x="256456" y="0"/>
                </a:lnTo>
                <a:lnTo>
                  <a:pt x="256456" y="256456"/>
                </a:lnTo>
                <a:lnTo>
                  <a:pt x="0" y="256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808685" y="6901263"/>
            <a:ext cx="897095" cy="874356"/>
            <a:chOff x="0" y="0"/>
            <a:chExt cx="286166" cy="27891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5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991530" y="6910788"/>
            <a:ext cx="6667500" cy="874356"/>
            <a:chOff x="0" y="0"/>
            <a:chExt cx="2126876" cy="2789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RECOMMENDATION SYSTEM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18210" y="8080419"/>
            <a:ext cx="897095" cy="874356"/>
            <a:chOff x="0" y="0"/>
            <a:chExt cx="286166" cy="27891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6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991530" y="8128044"/>
            <a:ext cx="6667500" cy="874356"/>
            <a:chOff x="0" y="0"/>
            <a:chExt cx="2126876" cy="27891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FUTURE SCOPE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33148" y="3234253"/>
            <a:ext cx="5689866" cy="5227139"/>
            <a:chOff x="0" y="0"/>
            <a:chExt cx="1498565" cy="13766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8565" cy="1376695"/>
            </a:xfrm>
            <a:custGeom>
              <a:avLst/>
              <a:gdLst/>
              <a:ahLst/>
              <a:cxnLst/>
              <a:rect r="r" b="b" t="t" l="l"/>
              <a:pathLst>
                <a:path h="1376695" w="1498565">
                  <a:moveTo>
                    <a:pt x="48983" y="0"/>
                  </a:moveTo>
                  <a:lnTo>
                    <a:pt x="1449582" y="0"/>
                  </a:lnTo>
                  <a:cubicBezTo>
                    <a:pt x="1476635" y="0"/>
                    <a:pt x="1498565" y="21931"/>
                    <a:pt x="1498565" y="48983"/>
                  </a:cubicBezTo>
                  <a:lnTo>
                    <a:pt x="1498565" y="1327712"/>
                  </a:lnTo>
                  <a:cubicBezTo>
                    <a:pt x="1498565" y="1354764"/>
                    <a:pt x="1476635" y="1376695"/>
                    <a:pt x="1449582" y="1376695"/>
                  </a:cubicBezTo>
                  <a:lnTo>
                    <a:pt x="48983" y="1376695"/>
                  </a:lnTo>
                  <a:cubicBezTo>
                    <a:pt x="21931" y="1376695"/>
                    <a:pt x="0" y="1354764"/>
                    <a:pt x="0" y="1327712"/>
                  </a:cubicBezTo>
                  <a:lnTo>
                    <a:pt x="0" y="48983"/>
                  </a:lnTo>
                  <a:cubicBezTo>
                    <a:pt x="0" y="21931"/>
                    <a:pt x="21931" y="0"/>
                    <a:pt x="48983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98565" cy="1414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7155" y="4599666"/>
            <a:ext cx="4781853" cy="243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4"/>
              </a:lnSpc>
              <a:spcBef>
                <a:spcPct val="0"/>
              </a:spcBef>
            </a:pPr>
            <a:r>
              <a:rPr lang="en-US" sz="2200" spc="323" strike="noStrike" u="none">
                <a:solidFill>
                  <a:srgbClr val="000000"/>
                </a:solidFill>
                <a:latin typeface="Roboto Mono Medium"/>
              </a:rPr>
              <a:t>PERSONALIZED RESTAURANT SUGGESTIONS BASED ON SENTIMENT ANALYSIS, TOPIC MODELING, AND RATING AGGREGATION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425450" y="3234253"/>
            <a:ext cx="5551569" cy="5227139"/>
            <a:chOff x="0" y="0"/>
            <a:chExt cx="1462142" cy="1376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62142" cy="1376695"/>
            </a:xfrm>
            <a:custGeom>
              <a:avLst/>
              <a:gdLst/>
              <a:ahLst/>
              <a:cxnLst/>
              <a:rect r="r" b="b" t="t" l="l"/>
              <a:pathLst>
                <a:path h="1376695" w="1462142">
                  <a:moveTo>
                    <a:pt x="50204" y="0"/>
                  </a:moveTo>
                  <a:lnTo>
                    <a:pt x="1411938" y="0"/>
                  </a:lnTo>
                  <a:cubicBezTo>
                    <a:pt x="1439665" y="0"/>
                    <a:pt x="1462142" y="22477"/>
                    <a:pt x="1462142" y="50204"/>
                  </a:cubicBezTo>
                  <a:lnTo>
                    <a:pt x="1462142" y="1326491"/>
                  </a:lnTo>
                  <a:cubicBezTo>
                    <a:pt x="1462142" y="1354218"/>
                    <a:pt x="1439665" y="1376695"/>
                    <a:pt x="1411938" y="1376695"/>
                  </a:cubicBezTo>
                  <a:lnTo>
                    <a:pt x="50204" y="1376695"/>
                  </a:lnTo>
                  <a:cubicBezTo>
                    <a:pt x="36889" y="1376695"/>
                    <a:pt x="24119" y="1371406"/>
                    <a:pt x="14704" y="1361991"/>
                  </a:cubicBezTo>
                  <a:cubicBezTo>
                    <a:pt x="5289" y="1352576"/>
                    <a:pt x="0" y="1339806"/>
                    <a:pt x="0" y="1326491"/>
                  </a:cubicBezTo>
                  <a:lnTo>
                    <a:pt x="0" y="50204"/>
                  </a:lnTo>
                  <a:cubicBezTo>
                    <a:pt x="0" y="22477"/>
                    <a:pt x="22477" y="0"/>
                    <a:pt x="50204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62142" cy="1414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77070" y="3234253"/>
            <a:ext cx="5619865" cy="5227139"/>
            <a:chOff x="0" y="0"/>
            <a:chExt cx="1480129" cy="137669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80129" cy="1376695"/>
            </a:xfrm>
            <a:custGeom>
              <a:avLst/>
              <a:gdLst/>
              <a:ahLst/>
              <a:cxnLst/>
              <a:rect r="r" b="b" t="t" l="l"/>
              <a:pathLst>
                <a:path h="1376695" w="1480129">
                  <a:moveTo>
                    <a:pt x="49594" y="0"/>
                  </a:moveTo>
                  <a:lnTo>
                    <a:pt x="1430535" y="0"/>
                  </a:lnTo>
                  <a:cubicBezTo>
                    <a:pt x="1457925" y="0"/>
                    <a:pt x="1480129" y="22204"/>
                    <a:pt x="1480129" y="49594"/>
                  </a:cubicBezTo>
                  <a:lnTo>
                    <a:pt x="1480129" y="1327101"/>
                  </a:lnTo>
                  <a:cubicBezTo>
                    <a:pt x="1480129" y="1354491"/>
                    <a:pt x="1457925" y="1376695"/>
                    <a:pt x="1430535" y="1376695"/>
                  </a:cubicBezTo>
                  <a:lnTo>
                    <a:pt x="49594" y="1376695"/>
                  </a:lnTo>
                  <a:cubicBezTo>
                    <a:pt x="36441" y="1376695"/>
                    <a:pt x="23826" y="1371470"/>
                    <a:pt x="14526" y="1362169"/>
                  </a:cubicBezTo>
                  <a:cubicBezTo>
                    <a:pt x="5225" y="1352869"/>
                    <a:pt x="0" y="1340255"/>
                    <a:pt x="0" y="1327101"/>
                  </a:cubicBezTo>
                  <a:lnTo>
                    <a:pt x="0" y="49594"/>
                  </a:lnTo>
                  <a:cubicBezTo>
                    <a:pt x="0" y="22204"/>
                    <a:pt x="22204" y="0"/>
                    <a:pt x="49594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480129" cy="1433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34"/>
                </a:lnSpc>
              </a:pPr>
              <a:r>
                <a:rPr lang="en-US" sz="2200" spc="323">
                  <a:solidFill>
                    <a:srgbClr val="000000"/>
                  </a:solidFill>
                  <a:latin typeface="Roboto Mono Medium"/>
                </a:rPr>
                <a:t>COMPARATIVE ANALYSIS OF SENTIMENT ANALYSIS MODELS AND A USER-FRIENDLY INTERFACE FOR SEAMLESS INTERACTION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35795" y="4394879"/>
            <a:ext cx="5016411" cy="284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4"/>
              </a:lnSpc>
              <a:spcBef>
                <a:spcPct val="0"/>
              </a:spcBef>
            </a:pPr>
            <a:r>
              <a:rPr lang="en-US" sz="2200" spc="323" strike="noStrike" u="none">
                <a:solidFill>
                  <a:srgbClr val="000000"/>
                </a:solidFill>
                <a:latin typeface="Roboto Mono Medium"/>
              </a:rPr>
              <a:t>RECOMMENDATIONS BASED ON FOOD RECOMMENDATIONS EXTRACTED FROM POSITIVE REVIEWS USING NAMED ENTITY RECOGNITION (NER) AND LOCATION-BASED SUGGESTIONS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82847" y="1730673"/>
            <a:ext cx="12522307" cy="92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3"/>
              </a:lnSpc>
              <a:spcBef>
                <a:spcPct val="0"/>
              </a:spcBef>
            </a:pPr>
            <a:r>
              <a:rPr lang="en-US" sz="2539">
                <a:solidFill>
                  <a:srgbClr val="211F1C"/>
                </a:solidFill>
                <a:latin typeface="Roboto Mono Bold"/>
              </a:rPr>
              <a:t>Cuisine Compass - A smart restaurant recommendation system that analyzes user reviews using advanced NLP techniques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44165" y="541687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 strike="noStrike" u="none">
                <a:solidFill>
                  <a:srgbClr val="211F1C"/>
                </a:solidFill>
                <a:latin typeface="Anton"/>
              </a:rPr>
              <a:t>OVERVIEW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6815" y="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486423" y="389287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8544" y="2321440"/>
            <a:ext cx="16970912" cy="6936860"/>
          </a:xfrm>
          <a:custGeom>
            <a:avLst/>
            <a:gdLst/>
            <a:ahLst/>
            <a:cxnLst/>
            <a:rect r="r" b="b" t="t" l="l"/>
            <a:pathLst>
              <a:path h="6936860" w="16970912">
                <a:moveTo>
                  <a:pt x="0" y="0"/>
                </a:moveTo>
                <a:lnTo>
                  <a:pt x="16970912" y="0"/>
                </a:lnTo>
                <a:lnTo>
                  <a:pt x="16970912" y="6936860"/>
                </a:lnTo>
                <a:lnTo>
                  <a:pt x="0" y="6936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4165" y="541687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FLOWCHART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049924" y="2532556"/>
            <a:ext cx="12188153" cy="6397696"/>
          </a:xfrm>
          <a:custGeom>
            <a:avLst/>
            <a:gdLst/>
            <a:ahLst/>
            <a:cxnLst/>
            <a:rect r="r" b="b" t="t" l="l"/>
            <a:pathLst>
              <a:path h="6397696" w="12188153">
                <a:moveTo>
                  <a:pt x="0" y="0"/>
                </a:moveTo>
                <a:lnTo>
                  <a:pt x="12188152" y="0"/>
                </a:lnTo>
                <a:lnTo>
                  <a:pt x="12188152" y="6397695"/>
                </a:lnTo>
                <a:lnTo>
                  <a:pt x="0" y="6397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4165" y="541687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DATA ANALYSIS AND VISUALIZATION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9625" y="649312"/>
            <a:ext cx="6547114" cy="324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</a:rPr>
              <a:t>COUNT OF RESTAURANTS IN EACH CITY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489300" y="1917934"/>
            <a:ext cx="10121636" cy="7125303"/>
            <a:chOff x="0" y="0"/>
            <a:chExt cx="3228716" cy="22729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8716" cy="2272911"/>
            </a:xfrm>
            <a:custGeom>
              <a:avLst/>
              <a:gdLst/>
              <a:ahLst/>
              <a:cxnLst/>
              <a:rect r="r" b="b" t="t" l="l"/>
              <a:pathLst>
                <a:path h="2272911" w="3228716">
                  <a:moveTo>
                    <a:pt x="27536" y="0"/>
                  </a:moveTo>
                  <a:lnTo>
                    <a:pt x="3201180" y="0"/>
                  </a:lnTo>
                  <a:cubicBezTo>
                    <a:pt x="3216388" y="0"/>
                    <a:pt x="3228716" y="12328"/>
                    <a:pt x="3228716" y="27536"/>
                  </a:cubicBezTo>
                  <a:lnTo>
                    <a:pt x="3228716" y="2245375"/>
                  </a:lnTo>
                  <a:cubicBezTo>
                    <a:pt x="3228716" y="2260583"/>
                    <a:pt x="3216388" y="2272911"/>
                    <a:pt x="3201180" y="2272911"/>
                  </a:cubicBezTo>
                  <a:lnTo>
                    <a:pt x="27536" y="2272911"/>
                  </a:lnTo>
                  <a:cubicBezTo>
                    <a:pt x="12328" y="2272911"/>
                    <a:pt x="0" y="2260583"/>
                    <a:pt x="0" y="2245375"/>
                  </a:cubicBezTo>
                  <a:lnTo>
                    <a:pt x="0" y="27536"/>
                  </a:lnTo>
                  <a:cubicBezTo>
                    <a:pt x="0" y="12328"/>
                    <a:pt x="12328" y="0"/>
                    <a:pt x="2753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28716" cy="2311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31381" y="1591844"/>
            <a:ext cx="10637474" cy="7777484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08440" y="9130637"/>
            <a:ext cx="2482996" cy="257586"/>
            <a:chOff x="0" y="0"/>
            <a:chExt cx="3310662" cy="3434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968720" y="0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07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796035" y="3865943"/>
            <a:ext cx="202778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7225" y="5000626"/>
            <a:ext cx="115119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15089" y="6193972"/>
            <a:ext cx="115119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71471" y="5452011"/>
            <a:ext cx="115119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89336" y="6574971"/>
            <a:ext cx="115119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88062" y="6574971"/>
            <a:ext cx="115119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86789" y="6574971"/>
            <a:ext cx="115119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10689" y="7319282"/>
            <a:ext cx="115119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71303" y="7716610"/>
            <a:ext cx="30452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115614" y="7716610"/>
            <a:ext cx="30452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858287" y="7716610"/>
            <a:ext cx="30452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486423" y="7716610"/>
            <a:ext cx="304523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9625" y="649312"/>
            <a:ext cx="6547114" cy="324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</a:rPr>
              <a:t>COUNT OF INDIVIDUAL SENTIMENTS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489300" y="1917934"/>
            <a:ext cx="10121636" cy="7125303"/>
            <a:chOff x="0" y="0"/>
            <a:chExt cx="3228716" cy="22729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8716" cy="2272911"/>
            </a:xfrm>
            <a:custGeom>
              <a:avLst/>
              <a:gdLst/>
              <a:ahLst/>
              <a:cxnLst/>
              <a:rect r="r" b="b" t="t" l="l"/>
              <a:pathLst>
                <a:path h="2272911" w="3228716">
                  <a:moveTo>
                    <a:pt x="27536" y="0"/>
                  </a:moveTo>
                  <a:lnTo>
                    <a:pt x="3201180" y="0"/>
                  </a:lnTo>
                  <a:cubicBezTo>
                    <a:pt x="3216388" y="0"/>
                    <a:pt x="3228716" y="12328"/>
                    <a:pt x="3228716" y="27536"/>
                  </a:cubicBezTo>
                  <a:lnTo>
                    <a:pt x="3228716" y="2245375"/>
                  </a:lnTo>
                  <a:cubicBezTo>
                    <a:pt x="3228716" y="2260583"/>
                    <a:pt x="3216388" y="2272911"/>
                    <a:pt x="3201180" y="2272911"/>
                  </a:cubicBezTo>
                  <a:lnTo>
                    <a:pt x="27536" y="2272911"/>
                  </a:lnTo>
                  <a:cubicBezTo>
                    <a:pt x="12328" y="2272911"/>
                    <a:pt x="0" y="2260583"/>
                    <a:pt x="0" y="2245375"/>
                  </a:cubicBezTo>
                  <a:lnTo>
                    <a:pt x="0" y="27536"/>
                  </a:lnTo>
                  <a:cubicBezTo>
                    <a:pt x="0" y="12328"/>
                    <a:pt x="12328" y="0"/>
                    <a:pt x="2753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28716" cy="2311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63364" y="1713590"/>
            <a:ext cx="7373507" cy="7533992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08440" y="9130637"/>
            <a:ext cx="2482996" cy="257586"/>
            <a:chOff x="0" y="0"/>
            <a:chExt cx="3310662" cy="3434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968720" y="0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07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9625" y="649312"/>
            <a:ext cx="6547114" cy="324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</a:rPr>
              <a:t>AVERAGE RATING BY LOCATION</a:t>
            </a:r>
          </a:p>
          <a:p>
            <a:pPr algn="l">
              <a:lnSpc>
                <a:spcPts val="8475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7489300" y="1917934"/>
            <a:ext cx="10121636" cy="7125303"/>
            <a:chOff x="0" y="0"/>
            <a:chExt cx="3228716" cy="22729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8716" cy="2272911"/>
            </a:xfrm>
            <a:custGeom>
              <a:avLst/>
              <a:gdLst/>
              <a:ahLst/>
              <a:cxnLst/>
              <a:rect r="r" b="b" t="t" l="l"/>
              <a:pathLst>
                <a:path h="2272911" w="3228716">
                  <a:moveTo>
                    <a:pt x="27536" y="0"/>
                  </a:moveTo>
                  <a:lnTo>
                    <a:pt x="3201180" y="0"/>
                  </a:lnTo>
                  <a:cubicBezTo>
                    <a:pt x="3216388" y="0"/>
                    <a:pt x="3228716" y="12328"/>
                    <a:pt x="3228716" y="27536"/>
                  </a:cubicBezTo>
                  <a:lnTo>
                    <a:pt x="3228716" y="2245375"/>
                  </a:lnTo>
                  <a:cubicBezTo>
                    <a:pt x="3228716" y="2260583"/>
                    <a:pt x="3216388" y="2272911"/>
                    <a:pt x="3201180" y="2272911"/>
                  </a:cubicBezTo>
                  <a:lnTo>
                    <a:pt x="27536" y="2272911"/>
                  </a:lnTo>
                  <a:cubicBezTo>
                    <a:pt x="12328" y="2272911"/>
                    <a:pt x="0" y="2260583"/>
                    <a:pt x="0" y="2245375"/>
                  </a:cubicBezTo>
                  <a:lnTo>
                    <a:pt x="0" y="27536"/>
                  </a:lnTo>
                  <a:cubicBezTo>
                    <a:pt x="0" y="12328"/>
                    <a:pt x="12328" y="0"/>
                    <a:pt x="2753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28716" cy="2311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6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83167" y="1605643"/>
            <a:ext cx="10471890" cy="7749887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08440" y="9130637"/>
            <a:ext cx="2482996" cy="257586"/>
            <a:chOff x="0" y="0"/>
            <a:chExt cx="3310662" cy="3434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968720" y="0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07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533316" y="4619625"/>
            <a:ext cx="6106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4.16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277627" y="4124325"/>
            <a:ext cx="61068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4.33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42348" y="4010025"/>
            <a:ext cx="61068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4.25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53032" y="3865943"/>
            <a:ext cx="61068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4.42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16116" y="4010025"/>
            <a:ext cx="61068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4.80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26799" y="3980243"/>
            <a:ext cx="61068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3.78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32342" y="4238625"/>
            <a:ext cx="61068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4.45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43026" y="4124325"/>
            <a:ext cx="61068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4.55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06110" y="4010025"/>
            <a:ext cx="6106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4.39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4969193" y="4094543"/>
            <a:ext cx="6106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4.28</a:t>
            </a:r>
          </a:p>
          <a:p>
            <a:pPr algn="ctr">
              <a:lnSpc>
                <a:spcPts val="21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5579877" y="3637343"/>
            <a:ext cx="61068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4.42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371715" y="5223411"/>
            <a:ext cx="61068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3.11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46815" y="0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44165" y="541687"/>
            <a:ext cx="1399967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1525" y="2342260"/>
            <a:ext cx="17516475" cy="543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6633" indent="-278317" lvl="1">
              <a:lnSpc>
                <a:spcPts val="3609"/>
              </a:lnSpc>
              <a:buFont typeface="Arial"/>
              <a:buChar char="•"/>
            </a:pPr>
            <a:r>
              <a:rPr lang="en-US" sz="2578" strike="noStrike" u="none">
                <a:solidFill>
                  <a:srgbClr val="000000"/>
                </a:solidFill>
                <a:latin typeface="Courier Prime"/>
              </a:rPr>
              <a:t>Data preprocessing involved cleaning URLs, extracting location and establishment names, and reordering columns</a:t>
            </a:r>
          </a:p>
          <a:p>
            <a:pPr algn="just">
              <a:lnSpc>
                <a:spcPts val="3609"/>
              </a:lnSpc>
            </a:pPr>
          </a:p>
          <a:p>
            <a:pPr algn="just" marL="556633" indent="-278317" lvl="1">
              <a:lnSpc>
                <a:spcPts val="3609"/>
              </a:lnSpc>
              <a:buFont typeface="Arial"/>
              <a:buChar char="•"/>
            </a:pPr>
            <a:r>
              <a:rPr lang="en-US" sz="2578" strike="noStrike" u="none">
                <a:solidFill>
                  <a:srgbClr val="000000"/>
                </a:solidFill>
                <a:latin typeface="Courier Prime"/>
              </a:rPr>
              <a:t>Numerical ratings were transformed into categorical sentiment labels to aid analysis</a:t>
            </a:r>
          </a:p>
          <a:p>
            <a:pPr algn="just">
              <a:lnSpc>
                <a:spcPts val="3609"/>
              </a:lnSpc>
            </a:pPr>
          </a:p>
          <a:p>
            <a:pPr algn="just" marL="556633" indent="-278317" lvl="1">
              <a:lnSpc>
                <a:spcPts val="3609"/>
              </a:lnSpc>
              <a:buFont typeface="Arial"/>
              <a:buChar char="•"/>
            </a:pPr>
            <a:r>
              <a:rPr lang="en-US" sz="2578" strike="noStrike" u="none">
                <a:solidFill>
                  <a:srgbClr val="000000"/>
                </a:solidFill>
                <a:latin typeface="Courier Prime"/>
              </a:rPr>
              <a:t>Exploratory data analysis (EDA) covered the distribution of ratings across locations</a:t>
            </a:r>
          </a:p>
          <a:p>
            <a:pPr algn="just">
              <a:lnSpc>
                <a:spcPts val="3609"/>
              </a:lnSpc>
            </a:pPr>
          </a:p>
          <a:p>
            <a:pPr algn="just" marL="556633" indent="-278317" lvl="1">
              <a:lnSpc>
                <a:spcPts val="3609"/>
              </a:lnSpc>
              <a:buFont typeface="Arial"/>
              <a:buChar char="•"/>
            </a:pPr>
            <a:r>
              <a:rPr lang="en-US" sz="2578" strike="noStrike" u="none">
                <a:solidFill>
                  <a:srgbClr val="000000"/>
                </a:solidFill>
                <a:latin typeface="Courier Prime"/>
              </a:rPr>
              <a:t>EDA also focused on the frequency of positive, neutral, and negative reviews</a:t>
            </a:r>
          </a:p>
          <a:p>
            <a:pPr algn="just">
              <a:lnSpc>
                <a:spcPts val="3609"/>
              </a:lnSpc>
            </a:pPr>
          </a:p>
          <a:p>
            <a:pPr algn="just" marL="556633" indent="-278317" lvl="1">
              <a:lnSpc>
                <a:spcPts val="3609"/>
              </a:lnSpc>
              <a:buFont typeface="Arial"/>
              <a:buChar char="•"/>
            </a:pPr>
            <a:r>
              <a:rPr lang="en-US" sz="2578" strike="noStrike" u="none">
                <a:solidFill>
                  <a:srgbClr val="000000"/>
                </a:solidFill>
                <a:latin typeface="Courier Prime"/>
              </a:rPr>
              <a:t>Visualizations such as bar plots, word clouds, and sentiment histograms were used to illustrate insights</a:t>
            </a:r>
          </a:p>
          <a:p>
            <a:pPr algn="just">
              <a:lnSpc>
                <a:spcPts val="360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DAGDYr-z5r4</dc:identifier>
  <dcterms:modified xsi:type="dcterms:W3CDTF">2011-08-01T06:04:30Z</dcterms:modified>
  <cp:revision>1</cp:revision>
  <dc:title>Cuisine Compass</dc:title>
</cp:coreProperties>
</file>